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34"/>
  </p:notesMasterIdLst>
  <p:sldIdLst>
    <p:sldId id="272" r:id="rId2"/>
    <p:sldId id="701" r:id="rId3"/>
    <p:sldId id="721" r:id="rId4"/>
    <p:sldId id="704" r:id="rId5"/>
    <p:sldId id="703" r:id="rId6"/>
    <p:sldId id="705" r:id="rId7"/>
    <p:sldId id="706" r:id="rId8"/>
    <p:sldId id="707" r:id="rId9"/>
    <p:sldId id="710" r:id="rId10"/>
    <p:sldId id="708" r:id="rId11"/>
    <p:sldId id="709" r:id="rId12"/>
    <p:sldId id="711" r:id="rId13"/>
    <p:sldId id="712" r:id="rId14"/>
    <p:sldId id="713" r:id="rId15"/>
    <p:sldId id="714" r:id="rId16"/>
    <p:sldId id="715" r:id="rId17"/>
    <p:sldId id="716" r:id="rId18"/>
    <p:sldId id="717" r:id="rId19"/>
    <p:sldId id="718" r:id="rId20"/>
    <p:sldId id="719" r:id="rId21"/>
    <p:sldId id="720" r:id="rId22"/>
    <p:sldId id="722" r:id="rId23"/>
    <p:sldId id="723" r:id="rId24"/>
    <p:sldId id="724" r:id="rId25"/>
    <p:sldId id="725" r:id="rId26"/>
    <p:sldId id="726" r:id="rId27"/>
    <p:sldId id="727" r:id="rId28"/>
    <p:sldId id="728" r:id="rId29"/>
    <p:sldId id="729" r:id="rId30"/>
    <p:sldId id="730" r:id="rId31"/>
    <p:sldId id="731" r:id="rId32"/>
    <p:sldId id="732" r:id="rId33"/>
  </p:sldIdLst>
  <p:sldSz cx="10080625" cy="5670550"/>
  <p:notesSz cx="7559675" cy="10691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3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B612E0-1606-4F08-B737-58017A511C4F}" type="datetimeFigureOut">
              <a:rPr lang="pt-BR" smtClean="0"/>
              <a:t>28/02/2020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4F96C-DCAA-4989-A608-8B32F185F3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3899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7256" y="627541"/>
            <a:ext cx="8316516" cy="2948686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14" spc="-4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9547" y="3684137"/>
            <a:ext cx="8316516" cy="945092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984" cap="all" spc="165" baseline="0">
                <a:solidFill>
                  <a:schemeClr val="tx1"/>
                </a:solidFill>
                <a:latin typeface="+mj-lt"/>
              </a:defRPr>
            </a:lvl1pPr>
            <a:lvl2pPr marL="378013" indent="0" algn="ctr">
              <a:buNone/>
              <a:defRPr sz="1984"/>
            </a:lvl2pPr>
            <a:lvl3pPr marL="756026" indent="0" algn="ctr">
              <a:buNone/>
              <a:defRPr sz="1984"/>
            </a:lvl3pPr>
            <a:lvl4pPr marL="1134039" indent="0" algn="ctr">
              <a:buNone/>
              <a:defRPr sz="1654"/>
            </a:lvl4pPr>
            <a:lvl5pPr marL="1512052" indent="0" algn="ctr">
              <a:buNone/>
              <a:defRPr sz="1654"/>
            </a:lvl5pPr>
            <a:lvl6pPr marL="1890065" indent="0" algn="ctr">
              <a:buNone/>
              <a:defRPr sz="1654"/>
            </a:lvl6pPr>
            <a:lvl7pPr marL="2268078" indent="0" algn="ctr">
              <a:buNone/>
              <a:defRPr sz="1654"/>
            </a:lvl7pPr>
            <a:lvl8pPr marL="2646091" indent="0" algn="ctr">
              <a:buNone/>
              <a:defRPr sz="1654"/>
            </a:lvl8pPr>
            <a:lvl9pPr marL="3024104" indent="0" algn="ctr">
              <a:buNone/>
              <a:defRPr sz="1654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98519" y="3591348"/>
            <a:ext cx="816530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601B79A7-61DF-4262-B542-D6EFFAF248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84397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26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2603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3947" y="342960"/>
            <a:ext cx="2173635" cy="476053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3043" y="342960"/>
            <a:ext cx="6394896" cy="4760535"/>
          </a:xfrm>
        </p:spPr>
        <p:txBody>
          <a:bodyPr vert="eaVert" lIns="45720" tIns="0" rIns="45720" bIns="0"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0A5900D-732F-4309-8D03-AF13FC5DCD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58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2/28/2020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3226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4410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256" y="627541"/>
            <a:ext cx="8316516" cy="2948686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14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256" y="3682077"/>
            <a:ext cx="8316516" cy="945092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984" cap="all" spc="165" baseline="0">
                <a:solidFill>
                  <a:schemeClr val="tx1"/>
                </a:solidFill>
                <a:latin typeface="+mj-lt"/>
              </a:defRPr>
            </a:lvl1pPr>
            <a:lvl2pPr marL="378013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98519" y="3591348"/>
            <a:ext cx="816530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22588AB0-9E5E-442F-BFB5-A6ACB52044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11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7255" y="1526148"/>
            <a:ext cx="4082653" cy="3326723"/>
          </a:xfrm>
        </p:spPr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1119" y="1526149"/>
            <a:ext cx="4082653" cy="3326723"/>
          </a:xfrm>
        </p:spPr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00263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256" y="1526412"/>
            <a:ext cx="4082653" cy="608796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654" b="0" cap="all" baseline="0">
                <a:solidFill>
                  <a:schemeClr val="tx2"/>
                </a:solidFill>
              </a:defRPr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7256" y="2135208"/>
            <a:ext cx="4082653" cy="2793271"/>
          </a:xfrm>
        </p:spPr>
        <p:txBody>
          <a:bodyPr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1119" y="1526412"/>
            <a:ext cx="4082653" cy="608796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654" b="0" cap="all" baseline="0">
                <a:solidFill>
                  <a:schemeClr val="tx2"/>
                </a:solidFill>
              </a:defRPr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1119" y="2135208"/>
            <a:ext cx="4082653" cy="2793271"/>
          </a:xfrm>
        </p:spPr>
        <p:txBody>
          <a:bodyPr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97751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72400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258ABDC-9885-43DF-BBFA-72DC2CF40C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84397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730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4" y="0"/>
            <a:ext cx="3349287" cy="56705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340423" y="0"/>
            <a:ext cx="52923" cy="5670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023" y="491447"/>
            <a:ext cx="2646164" cy="1890183"/>
          </a:xfrm>
        </p:spPr>
        <p:txBody>
          <a:bodyPr anchor="b">
            <a:normAutofit/>
          </a:bodyPr>
          <a:lstStyle>
            <a:lvl1pPr>
              <a:defRPr sz="2976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9246" y="604859"/>
            <a:ext cx="5367933" cy="4347422"/>
          </a:xfrm>
        </p:spPr>
        <p:txBody>
          <a:bodyPr/>
          <a:lstStyle>
            <a:lvl2pPr marL="317531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2pPr>
            <a:lvl3pPr marL="468736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3pPr>
            <a:lvl4pPr marL="619941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4pPr>
            <a:lvl5pPr marL="771146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8023" y="2419435"/>
            <a:ext cx="2646164" cy="279403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240">
                <a:solidFill>
                  <a:srgbClr val="FFFFFF"/>
                </a:solidFill>
              </a:defRPr>
            </a:lvl1pPr>
            <a:lvl2pPr marL="378013" indent="0">
              <a:buNone/>
              <a:defRPr sz="992"/>
            </a:lvl2pPr>
            <a:lvl3pPr marL="756026" indent="0">
              <a:buNone/>
              <a:defRPr sz="827"/>
            </a:lvl3pPr>
            <a:lvl4pPr marL="1134039" indent="0">
              <a:buNone/>
              <a:defRPr sz="744"/>
            </a:lvl4pPr>
            <a:lvl5pPr marL="1512052" indent="0">
              <a:buNone/>
              <a:defRPr sz="744"/>
            </a:lvl5pPr>
            <a:lvl6pPr marL="1890065" indent="0">
              <a:buNone/>
              <a:defRPr sz="744"/>
            </a:lvl6pPr>
            <a:lvl7pPr marL="2268078" indent="0">
              <a:buNone/>
              <a:defRPr sz="744"/>
            </a:lvl7pPr>
            <a:lvl8pPr marL="2646091" indent="0">
              <a:buNone/>
              <a:defRPr sz="744"/>
            </a:lvl8pPr>
            <a:lvl9pPr marL="3024104" indent="0">
              <a:buNone/>
              <a:defRPr sz="74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4896" y="5341286"/>
            <a:ext cx="2165044" cy="301904"/>
          </a:xfrm>
        </p:spPr>
        <p:txBody>
          <a:bodyPr/>
          <a:lstStyle>
            <a:lvl1pPr algn="l">
              <a:defRPr/>
            </a:lvl1pPr>
          </a:lstStyle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69246" y="5341286"/>
            <a:ext cx="3843238" cy="30190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15597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095397"/>
            <a:ext cx="10078000" cy="15751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3" y="4064040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256" y="4196207"/>
            <a:ext cx="8361878" cy="680466"/>
          </a:xfrm>
        </p:spPr>
        <p:txBody>
          <a:bodyPr lIns="91440" tIns="0" rIns="91440" bIns="0" anchor="b">
            <a:noAutofit/>
          </a:bodyPr>
          <a:lstStyle>
            <a:lvl1pPr>
              <a:defRPr sz="2976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" y="0"/>
            <a:ext cx="10080613" cy="4064040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646">
                <a:solidFill>
                  <a:schemeClr val="bg1"/>
                </a:solidFill>
              </a:defRPr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7256" y="4884233"/>
            <a:ext cx="8361878" cy="491448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96"/>
              </a:spcAft>
              <a:buNone/>
              <a:defRPr sz="1240">
                <a:solidFill>
                  <a:srgbClr val="FFFFFF"/>
                </a:solidFill>
              </a:defRPr>
            </a:lvl1pPr>
            <a:lvl2pPr marL="378013" indent="0">
              <a:buNone/>
              <a:defRPr sz="992"/>
            </a:lvl2pPr>
            <a:lvl3pPr marL="756026" indent="0">
              <a:buNone/>
              <a:defRPr sz="827"/>
            </a:lvl3pPr>
            <a:lvl4pPr marL="1134039" indent="0">
              <a:buNone/>
              <a:defRPr sz="744"/>
            </a:lvl4pPr>
            <a:lvl5pPr marL="1512052" indent="0">
              <a:buNone/>
              <a:defRPr sz="744"/>
            </a:lvl5pPr>
            <a:lvl6pPr marL="1890065" indent="0">
              <a:buNone/>
              <a:defRPr sz="744"/>
            </a:lvl6pPr>
            <a:lvl7pPr marL="2268078" indent="0">
              <a:buNone/>
              <a:defRPr sz="744"/>
            </a:lvl7pPr>
            <a:lvl8pPr marL="2646091" indent="0">
              <a:buNone/>
              <a:defRPr sz="744"/>
            </a:lvl8pPr>
            <a:lvl9pPr marL="3024104" indent="0">
              <a:buNone/>
              <a:defRPr sz="74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DF43D3F-A8E5-4166-A602-63AA632CFF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24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5292513"/>
            <a:ext cx="10080625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5237541"/>
            <a:ext cx="10080626" cy="54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256" y="1526148"/>
            <a:ext cx="8316516" cy="332672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7257" y="5341286"/>
            <a:ext cx="2044130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44">
                <a:solidFill>
                  <a:srgbClr val="FFFFFF"/>
                </a:solidFill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7822" y="5341286"/>
            <a:ext cx="3987605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44" cap="all" baseline="0">
                <a:solidFill>
                  <a:srgbClr val="FFFFFF"/>
                </a:solidFill>
              </a:defRPr>
            </a:lvl1pPr>
          </a:lstStyle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5926" y="5341286"/>
            <a:ext cx="1084812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68">
                <a:solidFill>
                  <a:srgbClr val="FFFFFF"/>
                </a:solidFill>
              </a:defRPr>
            </a:lvl1pPr>
          </a:lstStyle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986840" y="1436940"/>
            <a:ext cx="8240911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EF271FF7-7E1C-4F17-AB89-2946B48FC21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420" y="92821"/>
            <a:ext cx="664205" cy="57123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9305D85-4FD1-463F-AC81-2FC3769AA80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64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5" r:id="rId12"/>
  </p:sldLayoutIdLst>
  <p:txStyles>
    <p:titleStyle>
      <a:lvl1pPr algn="l" defTabSz="756026" rtl="0" eaLnBrk="1" latinLnBrk="0" hangingPunct="1">
        <a:lnSpc>
          <a:spcPct val="85000"/>
        </a:lnSpc>
        <a:spcBef>
          <a:spcPct val="0"/>
        </a:spcBef>
        <a:buNone/>
        <a:defRPr sz="3969" kern="1200" spc="-41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75603" indent="-75603" algn="l" defTabSz="756026" rtl="0" eaLnBrk="1" latinLnBrk="0" hangingPunct="1">
        <a:lnSpc>
          <a:spcPct val="90000"/>
        </a:lnSpc>
        <a:spcBef>
          <a:spcPts val="992"/>
        </a:spcBef>
        <a:spcAft>
          <a:spcPts val="165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8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17531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65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68736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619941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771146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90948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07484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24020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40556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mailto:rildo.oliveira@ifpi.edu.br" TargetMode="Externa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api.flutter.dev/flutter/material/CheckboxListTile-class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pub.dev/packages/path_provider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-1" y="2079228"/>
            <a:ext cx="10080625" cy="2016125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88"/>
          </a:p>
        </p:txBody>
      </p:sp>
      <p:sp>
        <p:nvSpPr>
          <p:cNvPr id="3" name="object 3"/>
          <p:cNvSpPr txBox="1"/>
          <p:nvPr/>
        </p:nvSpPr>
        <p:spPr>
          <a:xfrm>
            <a:off x="2091174" y="2835275"/>
            <a:ext cx="6337718" cy="2322198"/>
          </a:xfrm>
          <a:prstGeom prst="rect">
            <a:avLst/>
          </a:prstGeom>
        </p:spPr>
        <p:txBody>
          <a:bodyPr vert="horz" wrap="square" lIns="0" tIns="59460" rIns="0" bIns="0" rtlCol="0">
            <a:spAutoFit/>
          </a:bodyPr>
          <a:lstStyle/>
          <a:p>
            <a:pPr marL="1747916" marR="3150" indent="-1740435">
              <a:lnSpc>
                <a:spcPts val="3212"/>
              </a:lnSpc>
              <a:spcBef>
                <a:spcPts val="468"/>
              </a:spcBef>
            </a:pPr>
            <a:r>
              <a:rPr sz="3969" spc="-168" dirty="0">
                <a:solidFill>
                  <a:schemeClr val="bg1"/>
                </a:solidFill>
                <a:latin typeface="Trebuchet MS"/>
                <a:cs typeface="Trebuchet MS"/>
              </a:rPr>
              <a:t>Programação </a:t>
            </a:r>
            <a:r>
              <a:rPr sz="3969" spc="-174" dirty="0">
                <a:solidFill>
                  <a:schemeClr val="bg1"/>
                </a:solidFill>
                <a:latin typeface="Trebuchet MS"/>
                <a:cs typeface="Trebuchet MS"/>
              </a:rPr>
              <a:t>para</a:t>
            </a:r>
            <a:r>
              <a:rPr sz="3969" spc="-422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pt-BR" sz="3969" spc="-131" dirty="0">
                <a:solidFill>
                  <a:schemeClr val="bg1"/>
                </a:solidFill>
                <a:latin typeface="Trebuchet MS"/>
                <a:cs typeface="Trebuchet MS"/>
              </a:rPr>
              <a:t>Dispositivos </a:t>
            </a:r>
            <a:r>
              <a:rPr lang="pt-BR" sz="3969" spc="-59" dirty="0">
                <a:solidFill>
                  <a:schemeClr val="bg1"/>
                </a:solidFill>
                <a:latin typeface="Trebuchet MS"/>
                <a:cs typeface="Trebuchet MS"/>
              </a:rPr>
              <a:t>Móveis</a:t>
            </a:r>
            <a:endParaRPr lang="pt-BR" sz="3969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L="1747916" marR="3150" indent="-1740435">
              <a:lnSpc>
                <a:spcPts val="3212"/>
              </a:lnSpc>
              <a:spcBef>
                <a:spcPts val="468"/>
              </a:spcBef>
            </a:pPr>
            <a:endParaRPr lang="pt-BR" sz="3969" spc="-149" dirty="0">
              <a:latin typeface="Trebuchet MS"/>
              <a:cs typeface="Trebuchet MS"/>
            </a:endParaRPr>
          </a:p>
          <a:p>
            <a:pPr marL="1747916" marR="3150" indent="-1740435">
              <a:lnSpc>
                <a:spcPts val="3212"/>
              </a:lnSpc>
              <a:spcBef>
                <a:spcPts val="468"/>
              </a:spcBef>
            </a:pPr>
            <a:endParaRPr lang="pt-BR" sz="3969" spc="-149" dirty="0">
              <a:latin typeface="Trebuchet MS"/>
              <a:cs typeface="Trebuchet MS"/>
            </a:endParaRPr>
          </a:p>
          <a:p>
            <a:pPr algn="ctr"/>
            <a:r>
              <a:rPr lang="pt-BR" sz="3200" b="1" dirty="0">
                <a:solidFill>
                  <a:srgbClr val="00B050"/>
                </a:solidFill>
              </a:rPr>
              <a:t>Lista de Tarefas</a:t>
            </a:r>
            <a:endParaRPr lang="pt-BR" sz="3200" dirty="0">
              <a:solidFill>
                <a:srgbClr val="00B050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30429" y="779625"/>
            <a:ext cx="2498026" cy="531005"/>
          </a:xfrm>
          <a:prstGeom prst="rect">
            <a:avLst/>
          </a:prstGeom>
        </p:spPr>
        <p:txBody>
          <a:bodyPr vert="horz" wrap="square" lIns="0" tIns="4725" rIns="0" bIns="0" rtlCol="0">
            <a:spAutoFit/>
          </a:bodyPr>
          <a:lstStyle/>
          <a:p>
            <a:pPr marL="7875" marR="3150" indent="152387" algn="ctr">
              <a:lnSpc>
                <a:spcPct val="101400"/>
              </a:lnSpc>
              <a:spcBef>
                <a:spcPts val="37"/>
              </a:spcBef>
            </a:pPr>
            <a:r>
              <a:rPr lang="it-IT" b="1" spc="-115" dirty="0">
                <a:solidFill>
                  <a:srgbClr val="385622"/>
                </a:solidFill>
                <a:latin typeface="Trebuchet MS"/>
                <a:cs typeface="Trebuchet MS"/>
              </a:rPr>
              <a:t>Prof. </a:t>
            </a:r>
            <a:r>
              <a:rPr lang="it-IT" b="1" spc="-41" dirty="0">
                <a:solidFill>
                  <a:srgbClr val="385622"/>
                </a:solidFill>
                <a:latin typeface="Trebuchet MS"/>
                <a:cs typeface="Trebuchet MS"/>
              </a:rPr>
              <a:t>Rildo Oliveira</a:t>
            </a:r>
          </a:p>
          <a:p>
            <a:pPr marL="12700" marR="5080" indent="245745" algn="r">
              <a:lnSpc>
                <a:spcPct val="101400"/>
              </a:lnSpc>
              <a:spcBef>
                <a:spcPts val="60"/>
              </a:spcBef>
            </a:pPr>
            <a:r>
              <a:rPr lang="it-IT" sz="1600" i="1" spc="-120">
                <a:solidFill>
                  <a:srgbClr val="385622"/>
                </a:solidFill>
                <a:latin typeface="Trebuchet MS"/>
                <a:cs typeface="Trebuchet MS"/>
                <a:hlinkClick r:id="rId2"/>
              </a:rPr>
              <a:t>rildo.oliveira@ifpi.edu.br</a:t>
            </a:r>
            <a:endParaRPr lang="it-IT" dirty="0">
              <a:latin typeface="Trebuchet MS"/>
              <a:cs typeface="Trebuchet M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A8C92DA-DD14-4D8B-A316-2A35F12BF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15" y="199752"/>
            <a:ext cx="2705283" cy="127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9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Future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FDDA136-DD1B-4C2D-83CA-7467617674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60" t="54593" r="45691" b="28504"/>
          <a:stretch/>
        </p:blipFill>
        <p:spPr>
          <a:xfrm>
            <a:off x="1719496" y="2752663"/>
            <a:ext cx="5955730" cy="1897979"/>
          </a:xfrm>
          <a:prstGeom prst="rect">
            <a:avLst/>
          </a:prstGeom>
        </p:spPr>
      </p:pic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56" y="1561317"/>
            <a:ext cx="8096067" cy="18979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Crie uma função future no final do código. Ela serve para que possamos chamar</a:t>
            </a:r>
          </a:p>
        </p:txBody>
      </p:sp>
    </p:spTree>
    <p:extLst>
      <p:ext uri="{BB962C8B-B14F-4D97-AF65-F5344CB8AC3E}">
        <p14:creationId xmlns:p14="http://schemas.microsoft.com/office/powerpoint/2010/main" val="2962317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Bibliotecas Future e </a:t>
            </a:r>
            <a:r>
              <a:rPr lang="pt-BR" dirty="0" err="1"/>
              <a:t>async</a:t>
            </a:r>
            <a:endParaRPr lang="pt-BR" dirty="0"/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56" y="1561317"/>
            <a:ext cx="8096067" cy="18979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Importe a biblioteca </a:t>
            </a:r>
            <a:r>
              <a:rPr lang="pt-BR" sz="2400" dirty="0" err="1">
                <a:solidFill>
                  <a:schemeClr val="tx1"/>
                </a:solidFill>
              </a:rPr>
              <a:t>dart</a:t>
            </a:r>
            <a:r>
              <a:rPr lang="pt-BR" sz="2400" dirty="0">
                <a:solidFill>
                  <a:schemeClr val="tx1"/>
                </a:solidFill>
              </a:rPr>
              <a:t>: </a:t>
            </a:r>
            <a:r>
              <a:rPr lang="pt-BR" sz="2400" dirty="0" err="1">
                <a:solidFill>
                  <a:schemeClr val="tx1"/>
                </a:solidFill>
              </a:rPr>
              <a:t>io</a:t>
            </a:r>
            <a:r>
              <a:rPr lang="pt-BR" sz="2400" dirty="0">
                <a:solidFill>
                  <a:schemeClr val="tx1"/>
                </a:solidFill>
              </a:rPr>
              <a:t> para que o objeto file seja encontrado.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E a biblioteca </a:t>
            </a:r>
            <a:r>
              <a:rPr lang="pt-BR" sz="2400" dirty="0" err="1">
                <a:solidFill>
                  <a:schemeClr val="tx1"/>
                </a:solidFill>
              </a:rPr>
              <a:t>async</a:t>
            </a:r>
            <a:r>
              <a:rPr lang="pt-BR" sz="2400" dirty="0">
                <a:solidFill>
                  <a:schemeClr val="tx1"/>
                </a:solidFill>
              </a:rPr>
              <a:t> para que tenhamos a sincronização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FF99FEB-2421-4E55-A0F3-1317B0D0A1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17" t="8354" r="26990" b="74667"/>
          <a:stretch/>
        </p:blipFill>
        <p:spPr>
          <a:xfrm>
            <a:off x="528809" y="3745735"/>
            <a:ext cx="8555575" cy="168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94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Diretório para o </a:t>
            </a:r>
            <a:r>
              <a:rPr lang="pt-BR" dirty="0" err="1"/>
              <a:t>json</a:t>
            </a:r>
            <a:endParaRPr lang="pt-BR" dirty="0"/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56" y="1561317"/>
            <a:ext cx="8096067" cy="18979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Apontamos para um diretório e damos o comando para busca do arquivo neste diretório.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Perceba que como o comando de busca é assíncrono então temos o </a:t>
            </a:r>
            <a:r>
              <a:rPr lang="pt-BR" sz="2400" dirty="0" err="1">
                <a:solidFill>
                  <a:schemeClr val="tx1"/>
                </a:solidFill>
              </a:rPr>
              <a:t>await</a:t>
            </a:r>
            <a:r>
              <a:rPr lang="pt-BR" sz="2400" dirty="0">
                <a:solidFill>
                  <a:schemeClr val="tx1"/>
                </a:solidFill>
              </a:rPr>
              <a:t> para aguardar o future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F06C140-0B60-4B57-96FE-1F4D2DE3E6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76" t="57762" r="19525" b="19394"/>
          <a:stretch/>
        </p:blipFill>
        <p:spPr>
          <a:xfrm>
            <a:off x="665339" y="3584073"/>
            <a:ext cx="8558433" cy="208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4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Diretório para o </a:t>
            </a:r>
            <a:r>
              <a:rPr lang="pt-BR" dirty="0" err="1"/>
              <a:t>json</a:t>
            </a:r>
            <a:endParaRPr lang="pt-BR" dirty="0"/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56" y="1561317"/>
            <a:ext cx="8096067" cy="18979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Então iremos retornar o caminho do nosso diretório e arquivo </a:t>
            </a:r>
            <a:r>
              <a:rPr lang="pt-BR" sz="2400" dirty="0" err="1">
                <a:solidFill>
                  <a:schemeClr val="tx1"/>
                </a:solidFill>
              </a:rPr>
              <a:t>json</a:t>
            </a:r>
            <a:r>
              <a:rPr lang="pt-BR" sz="24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O </a:t>
            </a:r>
            <a:r>
              <a:rPr lang="pt-BR" sz="2400" dirty="0" err="1">
                <a:solidFill>
                  <a:schemeClr val="tx1"/>
                </a:solidFill>
              </a:rPr>
              <a:t>data.json</a:t>
            </a:r>
            <a:r>
              <a:rPr lang="pt-BR" sz="2400" dirty="0">
                <a:solidFill>
                  <a:schemeClr val="tx1"/>
                </a:solidFill>
              </a:rPr>
              <a:t> foi o nome dado ao arquivo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F06C140-0B60-4B57-96FE-1F4D2DE3E6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76" t="57762" r="19525" b="19394"/>
          <a:stretch/>
        </p:blipFill>
        <p:spPr>
          <a:xfrm>
            <a:off x="665339" y="3584073"/>
            <a:ext cx="8558433" cy="208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17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Salvando o </a:t>
            </a:r>
            <a:r>
              <a:rPr lang="pt-BR" dirty="0" err="1"/>
              <a:t>json</a:t>
            </a:r>
            <a:endParaRPr lang="pt-BR" dirty="0"/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56" y="1561317"/>
            <a:ext cx="8096067" cy="18979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Agora criamos no fim do código uma função para salvar mudanças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73E55E6-5A37-485F-AB96-266CB36E36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97" t="62857" r="28829" b="23522"/>
          <a:stretch/>
        </p:blipFill>
        <p:spPr>
          <a:xfrm>
            <a:off x="1242644" y="3191565"/>
            <a:ext cx="6412525" cy="133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33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Lista para o </a:t>
            </a:r>
            <a:r>
              <a:rPr lang="pt-BR" dirty="0" err="1"/>
              <a:t>json</a:t>
            </a:r>
            <a:endParaRPr lang="pt-BR" dirty="0"/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56" y="1561317"/>
            <a:ext cx="8096067" cy="18979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E uma lista para entrada de dados a serem armazenados em nosso </a:t>
            </a:r>
            <a:r>
              <a:rPr lang="pt-BR" sz="2400" dirty="0" err="1">
                <a:solidFill>
                  <a:schemeClr val="tx1"/>
                </a:solidFill>
              </a:rPr>
              <a:t>HomeState</a:t>
            </a:r>
            <a:r>
              <a:rPr lang="pt-BR" sz="24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28F4CED-8CE7-4DCD-BDD6-7BD2DCB363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14" t="32724" r="25572" b="37143"/>
          <a:stretch/>
        </p:blipFill>
        <p:spPr>
          <a:xfrm>
            <a:off x="1077302" y="2737749"/>
            <a:ext cx="7432432" cy="2932801"/>
          </a:xfrm>
          <a:prstGeom prst="rect">
            <a:avLst/>
          </a:prstGeom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997BF8CF-797E-4B59-82CE-94718D1C39D3}"/>
              </a:ext>
            </a:extLst>
          </p:cNvPr>
          <p:cNvSpPr/>
          <p:nvPr/>
        </p:nvSpPr>
        <p:spPr>
          <a:xfrm rot="10800000">
            <a:off x="5240215" y="3253648"/>
            <a:ext cx="867507" cy="411296"/>
          </a:xfrm>
          <a:prstGeom prst="rightArrow">
            <a:avLst>
              <a:gd name="adj1" fmla="val 50000"/>
              <a:gd name="adj2" fmla="val 413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1615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Transferindo funções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561317"/>
            <a:ext cx="9331569" cy="18979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Para que nossas funções fiquem acessíveis devemos colocar elas em nosso escopo da classe. Antes do fechamento.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D113E7E-178A-46F0-A76F-5CE595648F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14" t="32724" r="25572" b="32566"/>
          <a:stretch/>
        </p:blipFill>
        <p:spPr>
          <a:xfrm>
            <a:off x="1077302" y="2292272"/>
            <a:ext cx="7432432" cy="3378278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5CF00561-DB95-4C5E-B03B-100336B00DCE}"/>
              </a:ext>
            </a:extLst>
          </p:cNvPr>
          <p:cNvSpPr/>
          <p:nvPr/>
        </p:nvSpPr>
        <p:spPr>
          <a:xfrm rot="10800000">
            <a:off x="2250830" y="5022275"/>
            <a:ext cx="867507" cy="411296"/>
          </a:xfrm>
          <a:prstGeom prst="rightArrow">
            <a:avLst>
              <a:gd name="adj1" fmla="val 50000"/>
              <a:gd name="adj2" fmla="val 413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7718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EE578B6-8650-4F4C-9B74-0C8633EC4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25" t="23642" r="19177" b="7836"/>
          <a:stretch/>
        </p:blipFill>
        <p:spPr>
          <a:xfrm>
            <a:off x="1477107" y="0"/>
            <a:ext cx="7759456" cy="567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68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Inserir os dados da lista no </a:t>
            </a:r>
            <a:r>
              <a:rPr lang="pt-BR" dirty="0" err="1"/>
              <a:t>json</a:t>
            </a:r>
            <a:endParaRPr lang="pt-BR" dirty="0"/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561317"/>
            <a:ext cx="9331569" cy="18979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Neste momento caso dê falha na conversão da lista para </a:t>
            </a:r>
            <a:r>
              <a:rPr lang="pt-BR" sz="2400" dirty="0" err="1">
                <a:solidFill>
                  <a:schemeClr val="tx1"/>
                </a:solidFill>
              </a:rPr>
              <a:t>json</a:t>
            </a:r>
            <a:r>
              <a:rPr lang="pt-BR" sz="2400" dirty="0">
                <a:solidFill>
                  <a:schemeClr val="tx1"/>
                </a:solidFill>
              </a:rPr>
              <a:t> então importamos a biblioteca </a:t>
            </a:r>
            <a:r>
              <a:rPr lang="pt-BR" sz="2400" dirty="0" err="1">
                <a:solidFill>
                  <a:schemeClr val="tx1"/>
                </a:solidFill>
              </a:rPr>
              <a:t>convert</a:t>
            </a:r>
            <a:r>
              <a:rPr lang="pt-BR" sz="2400" dirty="0">
                <a:solidFill>
                  <a:schemeClr val="tx1"/>
                </a:solidFill>
              </a:rPr>
              <a:t>.</a:t>
            </a:r>
          </a:p>
          <a:p>
            <a:r>
              <a:rPr lang="pt-BR" dirty="0" err="1">
                <a:solidFill>
                  <a:schemeClr val="tx1"/>
                </a:solidFill>
              </a:rPr>
              <a:t>import</a:t>
            </a:r>
            <a:r>
              <a:rPr lang="pt-BR" dirty="0">
                <a:solidFill>
                  <a:schemeClr val="tx1"/>
                </a:solidFill>
              </a:rPr>
              <a:t> '</a:t>
            </a:r>
            <a:r>
              <a:rPr lang="pt-BR" dirty="0" err="1">
                <a:solidFill>
                  <a:schemeClr val="tx1"/>
                </a:solidFill>
              </a:rPr>
              <a:t>dart:convert</a:t>
            </a:r>
            <a:r>
              <a:rPr lang="pt-BR" dirty="0">
                <a:solidFill>
                  <a:schemeClr val="tx1"/>
                </a:solidFill>
              </a:rPr>
              <a:t>';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C5EF151-CCBF-4080-8530-D8BD6DE11F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27" t="45107" r="24526" b="28028"/>
          <a:stretch/>
        </p:blipFill>
        <p:spPr>
          <a:xfrm>
            <a:off x="1488832" y="3286119"/>
            <a:ext cx="6459414" cy="224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349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Inserir os dados da lista no </a:t>
            </a:r>
            <a:r>
              <a:rPr lang="pt-BR" dirty="0" err="1"/>
              <a:t>json</a:t>
            </a:r>
            <a:endParaRPr lang="pt-BR" dirty="0"/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561317"/>
            <a:ext cx="9331569" cy="18979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Completamos nossa função com a chamada do arquivo e o retorno da escrita no </a:t>
            </a:r>
            <a:r>
              <a:rPr lang="pt-BR" sz="2400" dirty="0" err="1">
                <a:solidFill>
                  <a:schemeClr val="tx1"/>
                </a:solidFill>
              </a:rPr>
              <a:t>json</a:t>
            </a:r>
            <a:r>
              <a:rPr lang="pt-BR" sz="2400" dirty="0">
                <a:solidFill>
                  <a:schemeClr val="tx1"/>
                </a:solidFill>
              </a:rPr>
              <a:t>.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72FFE06-2E29-477A-A9AA-590F8DD329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09" t="50000" r="26735" b="24760"/>
          <a:stretch/>
        </p:blipFill>
        <p:spPr>
          <a:xfrm>
            <a:off x="1113692" y="2835275"/>
            <a:ext cx="6272305" cy="235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864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Lista de Tarefas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56" y="1561317"/>
            <a:ext cx="4977729" cy="26726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Uma simples lista com entrada de dados. Onde cada dado cadastrado ficara em uma lista onde podemos marcar sua conclusão ou exclusão.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9081C93-158C-4B7D-9331-EFD67F852F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213" t="33548" r="51506" b="750"/>
          <a:stretch/>
        </p:blipFill>
        <p:spPr>
          <a:xfrm>
            <a:off x="6600092" y="-40711"/>
            <a:ext cx="3480533" cy="571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56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Ler o </a:t>
            </a:r>
            <a:r>
              <a:rPr lang="pt-BR" dirty="0" err="1"/>
              <a:t>json</a:t>
            </a:r>
            <a:endParaRPr lang="pt-BR" dirty="0"/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561317"/>
            <a:ext cx="3997569" cy="18979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Agora que temos o diretório e  a escrita, nos falta a chamada deste arquivo </a:t>
            </a:r>
            <a:r>
              <a:rPr lang="pt-BR" sz="2400" dirty="0" err="1">
                <a:solidFill>
                  <a:schemeClr val="tx1"/>
                </a:solidFill>
              </a:rPr>
              <a:t>json</a:t>
            </a:r>
            <a:r>
              <a:rPr lang="pt-BR" sz="2400" dirty="0">
                <a:solidFill>
                  <a:schemeClr val="tx1"/>
                </a:solidFill>
              </a:rPr>
              <a:t> para leitura.</a:t>
            </a: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Devemos declarar uma função _</a:t>
            </a:r>
            <a:r>
              <a:rPr lang="pt-BR" sz="2400" dirty="0" err="1">
                <a:solidFill>
                  <a:schemeClr val="tx1"/>
                </a:solidFill>
              </a:rPr>
              <a:t>getFile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B0310F0-09EA-4F82-8272-0816982E9C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42" t="23229" r="29759" b="34254"/>
          <a:stretch/>
        </p:blipFill>
        <p:spPr>
          <a:xfrm>
            <a:off x="4860941" y="1289538"/>
            <a:ext cx="5219684" cy="398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89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Interface do App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256" y="1596999"/>
            <a:ext cx="5147651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Agora podemos começar a construir a interface do App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>
                <a:solidFill>
                  <a:schemeClr val="tx1"/>
                </a:solidFill>
              </a:rPr>
              <a:t>Temos uma </a:t>
            </a:r>
            <a:r>
              <a:rPr lang="pt-BR" sz="2400" dirty="0" err="1">
                <a:solidFill>
                  <a:schemeClr val="tx1"/>
                </a:solidFill>
              </a:rPr>
              <a:t>appbar</a:t>
            </a:r>
            <a:r>
              <a:rPr lang="pt-BR" sz="2400" dirty="0">
                <a:solidFill>
                  <a:schemeClr val="tx1"/>
                </a:solidFill>
              </a:rPr>
              <a:t> com um texto;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>
                <a:solidFill>
                  <a:schemeClr val="tx1"/>
                </a:solidFill>
              </a:rPr>
              <a:t>Uma linha com uma entrada de valores e um botão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>
                <a:solidFill>
                  <a:schemeClr val="tx1"/>
                </a:solidFill>
              </a:rPr>
              <a:t>Nossa lista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621B8B6-5650-4137-8838-128B82E350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213" t="33548" r="51506" b="750"/>
          <a:stretch/>
        </p:blipFill>
        <p:spPr>
          <a:xfrm>
            <a:off x="6600092" y="-40711"/>
            <a:ext cx="3480533" cy="571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219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Interface do App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379" y="2558291"/>
            <a:ext cx="5147651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Vamos criar esta barra de tarefas</a:t>
            </a: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Dica: Coloque sua </a:t>
            </a:r>
            <a:r>
              <a:rPr lang="pt-BR" sz="2400" dirty="0" err="1">
                <a:solidFill>
                  <a:schemeClr val="tx1"/>
                </a:solidFill>
              </a:rPr>
              <a:t>appbar</a:t>
            </a:r>
            <a:r>
              <a:rPr lang="pt-BR" sz="2400" dirty="0">
                <a:solidFill>
                  <a:schemeClr val="tx1"/>
                </a:solidFill>
              </a:rPr>
              <a:t> em um </a:t>
            </a:r>
            <a:r>
              <a:rPr lang="pt-BR" sz="2400" dirty="0" err="1">
                <a:solidFill>
                  <a:schemeClr val="tx1"/>
                </a:solidFill>
              </a:rPr>
              <a:t>scaffold</a:t>
            </a:r>
            <a:r>
              <a:rPr lang="pt-BR" sz="2400" dirty="0">
                <a:solidFill>
                  <a:schemeClr val="tx1"/>
                </a:solidFill>
              </a:rPr>
              <a:t> no lugar do container da </a:t>
            </a:r>
            <a:r>
              <a:rPr lang="pt-BR" sz="2400" dirty="0" err="1">
                <a:solidFill>
                  <a:schemeClr val="tx1"/>
                </a:solidFill>
              </a:rPr>
              <a:t>HomeState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621B8B6-5650-4137-8838-128B82E350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213" t="33548" r="51506" b="750"/>
          <a:stretch/>
        </p:blipFill>
        <p:spPr>
          <a:xfrm>
            <a:off x="6600092" y="-40711"/>
            <a:ext cx="3480533" cy="571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755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Interface do App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215" y="1538383"/>
            <a:ext cx="8663353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945F3E8-57B2-4357-80AD-F19D676DCA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44" t="30642" r="23479" b="27120"/>
          <a:stretch/>
        </p:blipFill>
        <p:spPr>
          <a:xfrm>
            <a:off x="1031631" y="1538383"/>
            <a:ext cx="7720959" cy="405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55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Corpo do App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215" y="1538383"/>
            <a:ext cx="8663353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</a:rPr>
              <a:t>Criaremos uma coluna para o corpo do app e vamos fazer um container para deixarmos um espaçamento dos botões com borda da tela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6D0B51A-D4C5-4801-8F39-61F23CE28B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35" t="34228" r="17199" b="33539"/>
          <a:stretch/>
        </p:blipFill>
        <p:spPr>
          <a:xfrm>
            <a:off x="788759" y="2743200"/>
            <a:ext cx="8435013" cy="29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40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Corpo do App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215" y="1538383"/>
            <a:ext cx="8663353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</a:rPr>
              <a:t>Criaremos a linha para os botões iniciais. Usamos o </a:t>
            </a:r>
            <a:r>
              <a:rPr lang="pt-BR" dirty="0" err="1">
                <a:solidFill>
                  <a:schemeClr val="tx1"/>
                </a:solidFill>
              </a:rPr>
              <a:t>Expanded</a:t>
            </a:r>
            <a:r>
              <a:rPr lang="pt-BR" dirty="0">
                <a:solidFill>
                  <a:schemeClr val="tx1"/>
                </a:solidFill>
              </a:rPr>
              <a:t> para definir que nosso input respeite o tamanho da tela.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34641AE-11C2-4CCF-9E57-F10351D459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53" t="24055" r="13478" b="26824"/>
          <a:stretch/>
        </p:blipFill>
        <p:spPr>
          <a:xfrm>
            <a:off x="1019907" y="2182935"/>
            <a:ext cx="7678615" cy="348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176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Corpo do App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215" y="1538383"/>
            <a:ext cx="8663353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</a:rPr>
              <a:t>Crie o botão </a:t>
            </a:r>
            <a:r>
              <a:rPr lang="pt-BR" dirty="0" err="1">
                <a:solidFill>
                  <a:schemeClr val="tx1"/>
                </a:solidFill>
              </a:rPr>
              <a:t>add</a:t>
            </a:r>
            <a:r>
              <a:rPr lang="pt-BR" dirty="0">
                <a:solidFill>
                  <a:schemeClr val="tx1"/>
                </a:solidFill>
              </a:rPr>
              <a:t> fora do </a:t>
            </a:r>
            <a:r>
              <a:rPr lang="pt-BR" dirty="0" err="1">
                <a:solidFill>
                  <a:schemeClr val="tx1"/>
                </a:solidFill>
              </a:rPr>
              <a:t>expanded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389106F-174D-4ABF-A589-D08E48F444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216" t="34229" r="16502" b="24227"/>
          <a:stretch/>
        </p:blipFill>
        <p:spPr>
          <a:xfrm>
            <a:off x="1230924" y="2653001"/>
            <a:ext cx="6775938" cy="301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32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Nossa lista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969" y="1538383"/>
            <a:ext cx="6576647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Agora devemos mostrar o tamanho máximo da lista que ira aparecer. Para isso devemos criar um </a:t>
            </a:r>
            <a:r>
              <a:rPr lang="pt-BR" sz="2400" dirty="0" err="1">
                <a:solidFill>
                  <a:schemeClr val="tx1"/>
                </a:solidFill>
              </a:rPr>
              <a:t>expanded</a:t>
            </a:r>
            <a:r>
              <a:rPr lang="pt-BR" sz="2400" dirty="0">
                <a:solidFill>
                  <a:schemeClr val="tx1"/>
                </a:solidFill>
              </a:rPr>
              <a:t> dentro de nossa coluna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389106F-174D-4ABF-A589-D08E48F444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267" t="34229" r="16502" b="24227"/>
          <a:stretch/>
        </p:blipFill>
        <p:spPr>
          <a:xfrm>
            <a:off x="7455876" y="531124"/>
            <a:ext cx="2379785" cy="301754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F4095CC-D615-456F-8409-6B8C2137C9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612" t="39328" r="22433" b="24881"/>
          <a:stretch/>
        </p:blipFill>
        <p:spPr>
          <a:xfrm>
            <a:off x="244964" y="2653001"/>
            <a:ext cx="5672587" cy="301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861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Nossa lista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969" y="1538383"/>
            <a:ext cx="9226062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A </a:t>
            </a:r>
            <a:r>
              <a:rPr lang="pt-BR" sz="2400" dirty="0" err="1">
                <a:solidFill>
                  <a:schemeClr val="tx1"/>
                </a:solidFill>
              </a:rPr>
              <a:t>child</a:t>
            </a:r>
            <a:r>
              <a:rPr lang="pt-BR" sz="2400" dirty="0">
                <a:solidFill>
                  <a:schemeClr val="tx1"/>
                </a:solidFill>
              </a:rPr>
              <a:t> devera ser do tipo </a:t>
            </a:r>
            <a:r>
              <a:rPr lang="pt-BR" sz="2400" dirty="0" err="1">
                <a:solidFill>
                  <a:schemeClr val="tx1"/>
                </a:solidFill>
              </a:rPr>
              <a:t>listView.builder</a:t>
            </a:r>
            <a:r>
              <a:rPr lang="pt-BR" sz="2400" dirty="0">
                <a:solidFill>
                  <a:schemeClr val="tx1"/>
                </a:solidFill>
              </a:rPr>
              <a:t>. O </a:t>
            </a:r>
            <a:r>
              <a:rPr lang="pt-BR" sz="2400" dirty="0" err="1">
                <a:solidFill>
                  <a:schemeClr val="tx1"/>
                </a:solidFill>
              </a:rPr>
              <a:t>builder</a:t>
            </a:r>
            <a:r>
              <a:rPr lang="pt-BR" sz="2400" dirty="0">
                <a:solidFill>
                  <a:schemeClr val="tx1"/>
                </a:solidFill>
              </a:rPr>
              <a:t> é um tipo de construtor que  dá um limite máximo para esta lista estar em tela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F4095CC-D615-456F-8409-6B8C2137C9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12" t="39328" r="22433" b="24881"/>
          <a:stretch/>
        </p:blipFill>
        <p:spPr>
          <a:xfrm>
            <a:off x="1628288" y="2524047"/>
            <a:ext cx="5672587" cy="301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4732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Nossa lista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969" y="1538383"/>
            <a:ext cx="9226062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Vamos criar um alinhamento para esta lista com um </a:t>
            </a:r>
            <a:r>
              <a:rPr lang="pt-BR" sz="2400" dirty="0" err="1">
                <a:solidFill>
                  <a:schemeClr val="tx1"/>
                </a:solidFill>
              </a:rPr>
              <a:t>padding</a:t>
            </a:r>
            <a:r>
              <a:rPr lang="pt-BR" sz="2400" dirty="0">
                <a:solidFill>
                  <a:schemeClr val="tx1"/>
                </a:solidFill>
              </a:rPr>
              <a:t> e dizer que o tamanho máximo para ela será o tamanho da lista.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0E3F04C-445D-40FE-9920-B59946FD8D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915" t="45107" r="16618" b="28586"/>
          <a:stretch/>
        </p:blipFill>
        <p:spPr>
          <a:xfrm>
            <a:off x="684518" y="2835275"/>
            <a:ext cx="7345790" cy="266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266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Primeiro lugar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56" y="1561317"/>
            <a:ext cx="8096067" cy="26726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Crie um novo projeto seguindo o básico visto antes: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Apague o </a:t>
            </a:r>
            <a:r>
              <a:rPr lang="pt-BR" sz="2400" dirty="0" err="1">
                <a:solidFill>
                  <a:schemeClr val="tx1"/>
                </a:solidFill>
              </a:rPr>
              <a:t>widget.test</a:t>
            </a:r>
            <a:endParaRPr lang="pt-BR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Apague o conteúdo do </a:t>
            </a:r>
            <a:r>
              <a:rPr lang="pt-BR" sz="2400" dirty="0" err="1">
                <a:solidFill>
                  <a:schemeClr val="tx1"/>
                </a:solidFill>
              </a:rPr>
              <a:t>main</a:t>
            </a:r>
            <a:r>
              <a:rPr lang="pt-BR" sz="2400" dirty="0">
                <a:solidFill>
                  <a:schemeClr val="tx1"/>
                </a:solidFill>
              </a:rPr>
              <a:t> </a:t>
            </a:r>
            <a:r>
              <a:rPr lang="pt-BR" sz="2400" dirty="0" err="1">
                <a:solidFill>
                  <a:schemeClr val="tx1"/>
                </a:solidFill>
              </a:rPr>
              <a:t>dart</a:t>
            </a:r>
            <a:r>
              <a:rPr lang="pt-BR" sz="2400" dirty="0">
                <a:solidFill>
                  <a:schemeClr val="tx1"/>
                </a:solidFill>
              </a:rPr>
              <a:t> e importe a biblioteca </a:t>
            </a:r>
            <a:r>
              <a:rPr lang="pt-BR" sz="2400" dirty="0" err="1">
                <a:solidFill>
                  <a:schemeClr val="tx1"/>
                </a:solidFill>
              </a:rPr>
              <a:t>materials</a:t>
            </a:r>
            <a:r>
              <a:rPr lang="pt-BR" sz="2400" dirty="0">
                <a:solidFill>
                  <a:schemeClr val="tx1"/>
                </a:solidFill>
              </a:rPr>
              <a:t>. Crie a função </a:t>
            </a:r>
            <a:r>
              <a:rPr lang="pt-BR" sz="2400" dirty="0" err="1">
                <a:solidFill>
                  <a:schemeClr val="tx1"/>
                </a:solidFill>
              </a:rPr>
              <a:t>main</a:t>
            </a:r>
            <a:r>
              <a:rPr lang="pt-BR" sz="2400" dirty="0">
                <a:solidFill>
                  <a:schemeClr val="tx1"/>
                </a:solidFill>
              </a:rPr>
              <a:t> e chame o </a:t>
            </a:r>
            <a:r>
              <a:rPr lang="pt-BR" sz="2400" dirty="0" err="1">
                <a:solidFill>
                  <a:schemeClr val="tx1"/>
                </a:solidFill>
              </a:rPr>
              <a:t>runapp</a:t>
            </a:r>
            <a:r>
              <a:rPr lang="pt-BR" sz="2400" dirty="0">
                <a:solidFill>
                  <a:schemeClr val="tx1"/>
                </a:solidFill>
              </a:rPr>
              <a:t> e a </a:t>
            </a:r>
            <a:r>
              <a:rPr lang="pt-BR" sz="2400" dirty="0" err="1">
                <a:solidFill>
                  <a:schemeClr val="tx1"/>
                </a:solidFill>
              </a:rPr>
              <a:t>materialapp</a:t>
            </a:r>
            <a:r>
              <a:rPr lang="pt-BR" sz="24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Crie o </a:t>
            </a:r>
            <a:r>
              <a:rPr lang="pt-BR" sz="2400" dirty="0" err="1">
                <a:solidFill>
                  <a:schemeClr val="tx1"/>
                </a:solidFill>
              </a:rPr>
              <a:t>statefullwidget</a:t>
            </a:r>
            <a:endParaRPr lang="pt-B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7473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Nossa lista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969" y="1538383"/>
            <a:ext cx="2637693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Vamos criar a estrutura para nossa lista.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B3CB2E6-0E98-41FC-93E8-ECD7B300E5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380" t="30642" r="15804" b="24760"/>
          <a:stretch/>
        </p:blipFill>
        <p:spPr>
          <a:xfrm>
            <a:off x="3234535" y="1538383"/>
            <a:ext cx="6846090" cy="413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844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Nossa lista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969" y="1538383"/>
            <a:ext cx="2637693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E inserir valores.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2038D5A-A9C1-429C-A741-0D01B1EAE0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05" t="20753" r="11617" b="9487"/>
          <a:stretch/>
        </p:blipFill>
        <p:spPr>
          <a:xfrm>
            <a:off x="3580729" y="1055077"/>
            <a:ext cx="6499896" cy="461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872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Nossa lista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108" y="1714230"/>
            <a:ext cx="3962400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Falta os ícones e </a:t>
            </a:r>
            <a:r>
              <a:rPr lang="pt-BR" sz="2400" dirty="0" err="1">
                <a:solidFill>
                  <a:schemeClr val="tx1"/>
                </a:solidFill>
              </a:rPr>
              <a:t>check</a:t>
            </a:r>
            <a:r>
              <a:rPr lang="pt-BR" sz="2400" dirty="0">
                <a:solidFill>
                  <a:schemeClr val="tx1"/>
                </a:solidFill>
              </a:rPr>
              <a:t> box desta lista.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Faremos isso com </a:t>
            </a:r>
            <a:r>
              <a:rPr lang="pt-BR" sz="2400" dirty="0" err="1">
                <a:solidFill>
                  <a:schemeClr val="tx1"/>
                </a:solidFill>
              </a:rPr>
              <a:t>Checkboxlistile</a:t>
            </a:r>
            <a:endParaRPr lang="pt-BR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sz="2400" dirty="0">
                <a:hlinkClick r:id="rId2"/>
              </a:rPr>
              <a:t>https://api.flutter.dev/flutter/material/CheckboxListTile-class.html</a:t>
            </a: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2A9EDCB-D1F1-4F89-9476-694F125F7F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213" t="33548" r="51506" b="750"/>
          <a:stretch/>
        </p:blipFill>
        <p:spPr>
          <a:xfrm>
            <a:off x="6600092" y="-40711"/>
            <a:ext cx="3480533" cy="571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466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Primeiro lugar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D97EC37-83A0-48AF-B065-AD1D7EFEC8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61" t="10297" r="39132" b="25333"/>
          <a:stretch/>
        </p:blipFill>
        <p:spPr>
          <a:xfrm>
            <a:off x="4483865" y="-161"/>
            <a:ext cx="5596760" cy="567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89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Usando arquivos </a:t>
            </a:r>
            <a:r>
              <a:rPr lang="pt-BR" dirty="0" err="1"/>
              <a:t>json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56" y="1561317"/>
            <a:ext cx="8096067" cy="26726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Como iremos gravar em arquivos do tipo </a:t>
            </a:r>
            <a:r>
              <a:rPr lang="pt-BR" sz="2400" dirty="0" err="1">
                <a:solidFill>
                  <a:schemeClr val="tx1"/>
                </a:solidFill>
              </a:rPr>
              <a:t>json</a:t>
            </a:r>
            <a:r>
              <a:rPr lang="pt-BR" sz="2400" dirty="0">
                <a:solidFill>
                  <a:schemeClr val="tx1"/>
                </a:solidFill>
              </a:rPr>
              <a:t> então devemos instalar no visual </a:t>
            </a:r>
            <a:r>
              <a:rPr lang="pt-BR" sz="2400" dirty="0" err="1">
                <a:solidFill>
                  <a:schemeClr val="tx1"/>
                </a:solidFill>
              </a:rPr>
              <a:t>code</a:t>
            </a:r>
            <a:r>
              <a:rPr lang="pt-BR" sz="2400" dirty="0">
                <a:solidFill>
                  <a:schemeClr val="tx1"/>
                </a:solidFill>
              </a:rPr>
              <a:t> o path </a:t>
            </a:r>
            <a:r>
              <a:rPr lang="pt-BR" sz="2400" dirty="0" err="1">
                <a:solidFill>
                  <a:schemeClr val="tx1"/>
                </a:solidFill>
              </a:rPr>
              <a:t>provider</a:t>
            </a:r>
            <a:r>
              <a:rPr lang="pt-BR" sz="24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sz="2400" dirty="0">
                <a:hlinkClick r:id="rId2"/>
              </a:rPr>
              <a:t>https://pub.dev/packages/path_provider</a:t>
            </a:r>
            <a:endParaRPr lang="pt-B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429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Path </a:t>
            </a:r>
            <a:r>
              <a:rPr lang="pt-BR" dirty="0" err="1"/>
              <a:t>Provider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56" y="1561317"/>
            <a:ext cx="8316516" cy="26726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O </a:t>
            </a:r>
            <a:r>
              <a:rPr lang="pt-BR" sz="2400" dirty="0" err="1">
                <a:solidFill>
                  <a:schemeClr val="tx1"/>
                </a:solidFill>
              </a:rPr>
              <a:t>Path_provider</a:t>
            </a:r>
            <a:r>
              <a:rPr lang="pt-BR" sz="2400" dirty="0">
                <a:solidFill>
                  <a:schemeClr val="tx1"/>
                </a:solidFill>
              </a:rPr>
              <a:t> tem como principal função fazer que os arquivos </a:t>
            </a:r>
            <a:r>
              <a:rPr lang="pt-BR" sz="2400" dirty="0" err="1">
                <a:solidFill>
                  <a:schemeClr val="tx1"/>
                </a:solidFill>
              </a:rPr>
              <a:t>json</a:t>
            </a:r>
            <a:r>
              <a:rPr lang="pt-BR" sz="2400" dirty="0">
                <a:solidFill>
                  <a:schemeClr val="tx1"/>
                </a:solidFill>
              </a:rPr>
              <a:t> fiquem acessíveis para usuários </a:t>
            </a:r>
            <a:r>
              <a:rPr lang="pt-BR" sz="2400" dirty="0" err="1">
                <a:solidFill>
                  <a:schemeClr val="tx1"/>
                </a:solidFill>
              </a:rPr>
              <a:t>android</a:t>
            </a:r>
            <a:r>
              <a:rPr lang="pt-BR" sz="2400" dirty="0">
                <a:solidFill>
                  <a:schemeClr val="tx1"/>
                </a:solidFill>
              </a:rPr>
              <a:t> e </a:t>
            </a:r>
            <a:r>
              <a:rPr lang="pt-BR" sz="2400" dirty="0" err="1">
                <a:solidFill>
                  <a:schemeClr val="tx1"/>
                </a:solidFill>
              </a:rPr>
              <a:t>ios</a:t>
            </a:r>
            <a:r>
              <a:rPr lang="pt-BR" sz="24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Siga a instalação como falada no site respeitando a versão.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Cole o comando path </a:t>
            </a:r>
            <a:r>
              <a:rPr lang="pt-BR" sz="2400" dirty="0" err="1">
                <a:solidFill>
                  <a:schemeClr val="tx1"/>
                </a:solidFill>
              </a:rPr>
              <a:t>provider</a:t>
            </a:r>
            <a:r>
              <a:rPr lang="pt-BR" sz="2400" dirty="0">
                <a:solidFill>
                  <a:schemeClr val="tx1"/>
                </a:solidFill>
              </a:rPr>
              <a:t> no </a:t>
            </a:r>
            <a:r>
              <a:rPr lang="pt-BR" sz="2400" dirty="0" err="1">
                <a:solidFill>
                  <a:schemeClr val="tx1"/>
                </a:solidFill>
              </a:rPr>
              <a:t>pubspec.yam</a:t>
            </a:r>
            <a:endParaRPr lang="pt-BR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b="1" dirty="0" err="1"/>
              <a:t>path_provider</a:t>
            </a:r>
            <a:r>
              <a:rPr lang="pt-BR" b="1" dirty="0"/>
              <a:t>: ^1.4.5</a:t>
            </a:r>
            <a:endParaRPr lang="pt-B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677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Path </a:t>
            </a:r>
            <a:r>
              <a:rPr lang="pt-BR" dirty="0" err="1"/>
              <a:t>Provider</a:t>
            </a:r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C9E639D-A21C-4560-9787-923CE8AAE7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96" t="35613" r="14408" b="22150"/>
          <a:stretch/>
        </p:blipFill>
        <p:spPr>
          <a:xfrm>
            <a:off x="1065743" y="2034417"/>
            <a:ext cx="7949137" cy="349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690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Path </a:t>
            </a:r>
            <a:r>
              <a:rPr lang="pt-BR" dirty="0" err="1"/>
              <a:t>Provider</a:t>
            </a:r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BF40393-4193-4A0D-8D4D-6DADB32208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75" t="4179" r="30390" b="70663"/>
          <a:stretch/>
        </p:blipFill>
        <p:spPr>
          <a:xfrm>
            <a:off x="661012" y="2031043"/>
            <a:ext cx="8367397" cy="259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3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 err="1"/>
              <a:t>FutureBuilder</a:t>
            </a:r>
            <a:endParaRPr lang="pt-BR" dirty="0"/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56" y="1561317"/>
            <a:ext cx="8096067" cy="18979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dirty="0"/>
              <a:t>Future e </a:t>
            </a:r>
            <a:r>
              <a:rPr lang="pt-BR" dirty="0" err="1"/>
              <a:t>FutureBuilder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As tarefas de longa duração são muito comuns em aplicativos móveis e ao criar aplicativos usando o </a:t>
            </a:r>
            <a:r>
              <a:rPr lang="pt-BR" dirty="0" err="1"/>
              <a:t>Flutter</a:t>
            </a:r>
            <a:r>
              <a:rPr lang="pt-BR" dirty="0"/>
              <a:t>, é comum também ter um código que funcione de maneira assíncrona. Um exemplo típico é a recuperação de dados de um servidor remoto.</a:t>
            </a:r>
          </a:p>
          <a:p>
            <a:pPr marL="0" indent="0">
              <a:buNone/>
            </a:pPr>
            <a:r>
              <a:rPr lang="pt-BR" dirty="0"/>
              <a:t>Uma ação assíncrona pode ter êxito ou pode falhar e o código precisa lidar com ambos os casos.</a:t>
            </a:r>
          </a:p>
        </p:txBody>
      </p:sp>
    </p:spTree>
    <p:extLst>
      <p:ext uri="{BB962C8B-B14F-4D97-AF65-F5344CB8AC3E}">
        <p14:creationId xmlns:p14="http://schemas.microsoft.com/office/powerpoint/2010/main" val="16056313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Retrospectiva">
  <a:themeElements>
    <a:clrScheme name="Personalizada 5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FF6566"/>
      </a:accent1>
      <a:accent2>
        <a:srgbClr val="00B050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txDef>
      <a:spPr>
        <a:blipFill>
          <a:blip xmlns:r="http://schemas.openxmlformats.org/officeDocument/2006/relationships" r:embed="rId1"/>
          <a:stretch>
            <a:fillRect/>
          </a:stretch>
        </a:blipFill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SLIDEMESTRE</Template>
  <TotalTime>2876</TotalTime>
  <Words>727</Words>
  <Application>Microsoft Office PowerPoint</Application>
  <PresentationFormat>Personalizar</PresentationFormat>
  <Paragraphs>86</Paragraphs>
  <Slides>32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38" baseType="lpstr">
      <vt:lpstr>Arial</vt:lpstr>
      <vt:lpstr>Calibri</vt:lpstr>
      <vt:lpstr>Times New Roman</vt:lpstr>
      <vt:lpstr>Trebuchet MS</vt:lpstr>
      <vt:lpstr>Wingdings</vt:lpstr>
      <vt:lpstr>Retrospectiva</vt:lpstr>
      <vt:lpstr>Apresentação do PowerPoint</vt:lpstr>
      <vt:lpstr>Lista de Tarefas</vt:lpstr>
      <vt:lpstr>Primeiro lugar</vt:lpstr>
      <vt:lpstr>Primeiro lugar</vt:lpstr>
      <vt:lpstr>Usando arquivos json</vt:lpstr>
      <vt:lpstr>Path Provider</vt:lpstr>
      <vt:lpstr>Path Provider</vt:lpstr>
      <vt:lpstr>Path Provider</vt:lpstr>
      <vt:lpstr>FutureBuilder</vt:lpstr>
      <vt:lpstr>Future</vt:lpstr>
      <vt:lpstr>Bibliotecas Future e async</vt:lpstr>
      <vt:lpstr>Diretório para o json</vt:lpstr>
      <vt:lpstr>Diretório para o json</vt:lpstr>
      <vt:lpstr>Salvando o json</vt:lpstr>
      <vt:lpstr>Lista para o json</vt:lpstr>
      <vt:lpstr>Transferindo funções</vt:lpstr>
      <vt:lpstr>Apresentação do PowerPoint</vt:lpstr>
      <vt:lpstr>Inserir os dados da lista no json</vt:lpstr>
      <vt:lpstr>Inserir os dados da lista no json</vt:lpstr>
      <vt:lpstr>Ler o json</vt:lpstr>
      <vt:lpstr>Interface do App</vt:lpstr>
      <vt:lpstr>Interface do App</vt:lpstr>
      <vt:lpstr>Interface do App</vt:lpstr>
      <vt:lpstr>Corpo do App</vt:lpstr>
      <vt:lpstr>Corpo do App</vt:lpstr>
      <vt:lpstr>Corpo do App</vt:lpstr>
      <vt:lpstr>Nossa lista</vt:lpstr>
      <vt:lpstr>Nossa lista</vt:lpstr>
      <vt:lpstr>Nossa lista</vt:lpstr>
      <vt:lpstr>Nossa lista</vt:lpstr>
      <vt:lpstr>Nossa lista</vt:lpstr>
      <vt:lpstr>Nossa lista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rildo</dc:creator>
  <dc:description/>
  <cp:lastModifiedBy>Rildo Oliveira</cp:lastModifiedBy>
  <cp:revision>222</cp:revision>
  <dcterms:created xsi:type="dcterms:W3CDTF">2019-09-09T16:05:57Z</dcterms:created>
  <dcterms:modified xsi:type="dcterms:W3CDTF">2020-02-28T13:16:13Z</dcterms:modified>
  <dc:language>pt-BR</dc:language>
</cp:coreProperties>
</file>